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48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642942"/>
            <a:ext cx="8643998" cy="500042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effectLst/>
                <a:latin typeface="Times New Roman" pitchFamily="18" charset="0"/>
                <a:cs typeface="Times New Roman" pitchFamily="18" charset="0"/>
              </a:rPr>
              <a:t>Квитанция по квартплате за июль 2019 года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0" y="857232"/>
            <a:ext cx="9215502" cy="500066"/>
          </a:xfrm>
          <a:prstGeom prst="rect">
            <a:avLst/>
          </a:prstGeom>
        </p:spPr>
        <p:txBody>
          <a:bodyPr vert="horz" rtlCol="0" anchor="t">
            <a:normAutofit fontScale="4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площадь квартиры: 54 м2, количество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проживающих</a:t>
            </a: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: 3 чел. (с лифтом, с</a:t>
            </a:r>
            <a:r>
              <a:rPr kumimoji="0" lang="ru-RU" sz="30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мусоропроводом) 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44" y="1416654"/>
          <a:ext cx="8786875" cy="4812400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371538"/>
                <a:gridCol w="3729002"/>
                <a:gridCol w="1464479"/>
                <a:gridCol w="1150153"/>
                <a:gridCol w="928694"/>
                <a:gridCol w="1143009"/>
              </a:tblGrid>
              <a:tr h="6560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№  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услуг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Ед. изм.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 услуг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Тариф с НДС 20%,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Размер платы,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  <a:tr h="2209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Жилищные услуги: 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  <a:tr h="262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1.1.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Содержание жилого помещения 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руб. </a:t>
                      </a: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/м2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54,00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43,67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2 358,18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  <a:tr h="262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trike="sng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 том числе вывоз ТКО</a:t>
                      </a:r>
                      <a:endParaRPr lang="ru-RU" sz="1800" strike="sng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trike="sngStrike" dirty="0">
                          <a:latin typeface="Times New Roman" pitchFamily="18" charset="0"/>
                          <a:cs typeface="Times New Roman" pitchFamily="18" charset="0"/>
                        </a:rPr>
                        <a:t>руб. /м2</a:t>
                      </a:r>
                      <a:endParaRPr lang="ru-RU" sz="1400" strike="sngStrike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trike="sngStrike" dirty="0">
                          <a:latin typeface="Times New Roman" pitchFamily="18" charset="0"/>
                          <a:cs typeface="Times New Roman" pitchFamily="18" charset="0"/>
                        </a:rPr>
                        <a:t>54,00</a:t>
                      </a:r>
                      <a:endParaRPr lang="ru-RU" sz="1400" strike="sngStrike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trike="sngStrike" dirty="0">
                          <a:latin typeface="Times New Roman" pitchFamily="18" charset="0"/>
                          <a:cs typeface="Times New Roman" pitchFamily="18" charset="0"/>
                        </a:rPr>
                        <a:t>3,46</a:t>
                      </a:r>
                      <a:endParaRPr lang="ru-RU" sz="1400" strike="sngStrike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trike="sng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186,84</a:t>
                      </a:r>
                      <a:endParaRPr lang="ru-RU" sz="1800" strike="sng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  <a:tr h="276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1.2.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Гор. вода на содержание общ.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им-ва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руб. /м2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0,26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186,56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35,14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  <a:tr h="262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1.3.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Водоснабжение на содержание общ. им-ва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руб. /м2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0,260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54,76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12,63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  <a:tr h="262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1.4.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Водоотведение на содержание общ. </a:t>
                      </a: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им-ва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руб. /м2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0,520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79,62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40,08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  <a:tr h="2209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1.5.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Электроэнергия на содержание общ.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им-ва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руб. /м2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3,16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2,02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24,67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  <a:tr h="2401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Капитальный ремонт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руб. /м2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54,00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13,85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747,90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  <a:tr h="2209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Коммунальные услуги 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  <a:tr h="262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2.1.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Водоснабжение 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руб. /м3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11,703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54,76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640,86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  <a:tr h="262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2.2.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Водоотведение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руб. /м3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21,957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79,62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1 748,22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  <a:tr h="262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2.3.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Горячее водоснабжение 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руб. /м3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10,254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186,56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1 912,99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  <a:tr h="262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2.4.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trike="sng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Захоронение ТКО </a:t>
                      </a:r>
                      <a:endParaRPr lang="ru-RU" sz="1800" strike="sng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trike="sngStrike" dirty="0">
                          <a:latin typeface="Times New Roman" pitchFamily="18" charset="0"/>
                          <a:cs typeface="Times New Roman" pitchFamily="18" charset="0"/>
                        </a:rPr>
                        <a:t>руб. /</a:t>
                      </a:r>
                      <a:r>
                        <a:rPr lang="ru-RU" sz="1400" strike="sngStrike" dirty="0" smtClean="0">
                          <a:latin typeface="Times New Roman" pitchFamily="18" charset="0"/>
                          <a:cs typeface="Times New Roman" pitchFamily="18" charset="0"/>
                        </a:rPr>
                        <a:t>м3 </a:t>
                      </a:r>
                      <a:r>
                        <a:rPr lang="ru-RU" sz="1200" strike="sngStrike" dirty="0" smtClean="0">
                          <a:latin typeface="Times New Roman" pitchFamily="18" charset="0"/>
                          <a:cs typeface="Times New Roman" pitchFamily="18" charset="0"/>
                        </a:rPr>
                        <a:t>в год с чел.</a:t>
                      </a:r>
                      <a:endParaRPr lang="ru-RU" sz="1200" strike="sngStrike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trike="sngStrike" dirty="0" smtClean="0">
                          <a:latin typeface="Times New Roman" pitchFamily="18" charset="0"/>
                          <a:cs typeface="Times New Roman" pitchFamily="18" charset="0"/>
                        </a:rPr>
                        <a:t>1,825</a:t>
                      </a:r>
                      <a:endParaRPr lang="ru-RU" sz="1400" strike="sngStrike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trike="sngStrike" dirty="0">
                          <a:latin typeface="Times New Roman" pitchFamily="18" charset="0"/>
                          <a:cs typeface="Times New Roman" pitchFamily="18" charset="0"/>
                        </a:rPr>
                        <a:t>89,82</a:t>
                      </a:r>
                      <a:endParaRPr lang="ru-RU" sz="1400" strike="sngStrike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trike="sng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40,96</a:t>
                      </a:r>
                      <a:endParaRPr lang="ru-RU" sz="1800" strike="sng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  <a:tr h="262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Обращение с ТКО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руб. /м3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в год с чел.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1,524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697,51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265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,75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  <a:tr h="2209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Итого к оплате за расчетный период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руб.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7599,58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72" marR="38172" marT="0" marB="0" anchor="ctr"/>
                </a:tc>
              </a:tr>
            </a:tbl>
          </a:graphicData>
        </a:graphic>
      </p:graphicFrame>
      <p:sp>
        <p:nvSpPr>
          <p:cNvPr id="7" name="Заголовок 2"/>
          <p:cNvSpPr txBox="1">
            <a:spLocks/>
          </p:cNvSpPr>
          <p:nvPr/>
        </p:nvSpPr>
        <p:spPr>
          <a:xfrm>
            <a:off x="366682" y="-71462"/>
            <a:ext cx="8643998" cy="571504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Изменения в платежных документах с 01.07.2019,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начислении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Управляющей компанией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201</Words>
  <Application>Microsoft Office PowerPoint</Application>
  <PresentationFormat>Экран (4:3)</PresentationFormat>
  <Paragraphs>98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 Квитанция по квартплате за июль 2019 года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Квитанция по квартплате за июль 2019 года </dc:title>
  <cp:lastModifiedBy>Larina</cp:lastModifiedBy>
  <cp:revision>7</cp:revision>
  <dcterms:modified xsi:type="dcterms:W3CDTF">2019-06-20T07:16:42Z</dcterms:modified>
</cp:coreProperties>
</file>